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55" r:id="rId4"/>
    <p:sldId id="356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łgorzata Adamczewska" initials="MA" lastIdx="49" clrIdx="0"/>
  <p:cmAuthor id="1" name="Agata Czapiewska" initials="AC" lastIdx="2" clrIdx="1"/>
  <p:cmAuthor id="2" name="Joanna Chmara" initials="JC" lastIdx="3" clrIdx="2">
    <p:extLst>
      <p:ext uri="{19B8F6BF-5375-455C-9EA6-DF929625EA0E}">
        <p15:presenceInfo xmlns:p15="http://schemas.microsoft.com/office/powerpoint/2012/main" userId="S-1-5-21-1820739007-1204768789-1264475144-8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>
      <p:cViewPr varScale="1">
        <p:scale>
          <a:sx n="115" d="100"/>
          <a:sy n="115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152400"/>
            <a:ext cx="1225296" cy="38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39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0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07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712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39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083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80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09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368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81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50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C5D6F-2FCC-4334-9343-D0B3C0136F5E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FB87-0080-41EE-969B-ECE3C55A3E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62"/>
            <a:ext cx="9144000" cy="466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4895-B257-4583-B9E9-DF2977AEFF1D}" type="datetimeFigureOut">
              <a:rPr lang="pl-PL" smtClean="0"/>
              <a:t>18.05.2017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72AB-7596-49A5-A092-3444E96ACE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34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0" y="76200"/>
            <a:ext cx="1447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4880"/>
            <a:ext cx="4302575" cy="615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2.2 Regjeringstid i måneder (prosent i parentes) for ulike typer regjeringer, </a:t>
            </a:r>
            <a:r>
              <a:rPr lang="nb-NO" sz="1400" dirty="0" smtClean="0"/>
              <a:t>juni</a:t>
            </a:r>
            <a:r>
              <a:rPr lang="pl-PL" sz="1400" dirty="0" smtClean="0"/>
              <a:t> </a:t>
            </a:r>
            <a:r>
              <a:rPr lang="nb-NO" sz="1400" dirty="0" smtClean="0"/>
              <a:t>1945–februar </a:t>
            </a:r>
            <a:r>
              <a:rPr lang="nb-NO" sz="1400" dirty="0"/>
              <a:t>2017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23333"/>
            <a:ext cx="6553200" cy="181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2.5 Kommunene i Rogaland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322661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2.6 Tidligere og nåværende kommunegrenser i Stavanger-området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4420046" cy="543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3.1 Årsverk, overføringer og skattelette i landbruket (regnet i faste 2016-kroner)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17324"/>
            <a:ext cx="5791200" cy="41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3.1 Forhandlingssituasjonen i juni 1987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48042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Figur 3.2 Netto driftsutgifter til kulturformål, kroner per innbygger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36176"/>
            <a:ext cx="5302078" cy="39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4.1 Ulike typer beslutningsprosesser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92740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4.2 Fire typer relasjoner mellom offentlige myndigheter og organiserte interesser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71800"/>
            <a:ext cx="635859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4.3 Normer og verdier mv. som kan ligge til grunn for preferansedannelsen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605942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5.1 Stortingsmandater etter parti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0" y="76200"/>
            <a:ext cx="1447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5105400"/>
          </a:xfrm>
        </p:spPr>
        <p:txBody>
          <a:bodyPr>
            <a:normAutofit/>
          </a:bodyPr>
          <a:lstStyle/>
          <a:p>
            <a:pPr algn="l"/>
            <a:r>
              <a:rPr lang="nb-NO" sz="1500" b="1" dirty="0"/>
              <a:t>Vi le­ver i et sam­funn 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interessemangfoldet </a:t>
            </a:r>
            <a:r>
              <a:rPr lang="nb-NO" sz="1500" dirty="0"/>
              <a:t>øker og kom­mu­ni­ka­sjo­ne­ne blir bed­re,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slik </a:t>
            </a:r>
            <a:r>
              <a:rPr lang="nb-NO" sz="1500" dirty="0"/>
              <a:t>at åpen­he­ten, kon­tak­ten og be­ho­vet for sam­ord­ning blir stør­re.</a:t>
            </a:r>
          </a:p>
          <a:p>
            <a:pPr algn="l"/>
            <a:endParaRPr lang="nb-NO" sz="1500" dirty="0" smtClean="0"/>
          </a:p>
          <a:p>
            <a:pPr algn="l"/>
            <a:r>
              <a:rPr lang="nb-NO" sz="1500" b="1" dirty="0" smtClean="0"/>
              <a:t>Segmenteringstesens </a:t>
            </a:r>
            <a:r>
              <a:rPr lang="nb-NO" sz="1500" b="1" dirty="0"/>
              <a:t>«antitese» – eller </a:t>
            </a:r>
            <a:r>
              <a:rPr lang="nb-NO" sz="1500" b="1" i="1" dirty="0"/>
              <a:t>tesen om politikkens allmenngjøring</a:t>
            </a:r>
            <a:r>
              <a:rPr lang="nb-NO" sz="1500" b="1" dirty="0"/>
              <a:t> – 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en </a:t>
            </a:r>
            <a:r>
              <a:rPr lang="nb-NO" sz="1500" dirty="0"/>
              <a:t>tese om in­te­gre­ring og sam­ord­ning på tvers av sek­to­rer – hel­ler enn seg­men­te­ring og teig­de­ling,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en </a:t>
            </a:r>
            <a:r>
              <a:rPr lang="nb-NO" sz="1500" dirty="0"/>
              <a:t>tese om å åpne seg for om­gi­vel­se­ne – hel­ler enn å luk­ke seg inne,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en </a:t>
            </a:r>
            <a:r>
              <a:rPr lang="nb-NO" sz="1500" dirty="0"/>
              <a:t>tese om å ska­pe le­gi­ti­mi­tet og oppslutning om egne in­ter­es­ser og stand­punk­ter – ikke ved å frem­he­ve sin egen eks­per­ti­ses eks­klu­si­vi­tet, men ved å vise hvor­dan iva­re­ta­kel­sen av egne in­ter­es­ser også frem­mer and­re og mer all­men­ne hen­syn,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en </a:t>
            </a:r>
            <a:r>
              <a:rPr lang="nb-NO" sz="1500" dirty="0"/>
              <a:t>tese om å byg­ge al­li­an­ser – ikke inn­ad i eget seg­ment, men utad med and­re in­ter­es­senter og grup­pe­rin­ger.</a:t>
            </a:r>
          </a:p>
        </p:txBody>
      </p:sp>
    </p:spTree>
    <p:extLst>
      <p:ext uri="{BB962C8B-B14F-4D97-AF65-F5344CB8AC3E}">
        <p14:creationId xmlns:p14="http://schemas.microsoft.com/office/powerpoint/2010/main" val="8726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5.2 Fraksjonaliseringen i Stortinget (Rae’s F)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81594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5.1 Representanter og ansatte i Stortinget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85157"/>
            <a:ext cx="514530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5.3 Komitéinnstillinger med dissens (prosent av alle innstillinger unntatt budsjettinnstillinger)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575964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5.4 Spørsmål og interpellasjoner i Stortinget, 1945–46 til 2015–16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59767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5.5 Framsatte representantforslag (Dok. 8-forslag) i Stortinget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9" y="1295400"/>
            <a:ext cx="70806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5.2 Regjeringspartienes voteringsnederlag, antall per aktiv måned i Stortinget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792300" cy="38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5.6 Regjeringspartienes voteringsnederlag, alle saker unntatt statsbudsjettet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14" y="1295400"/>
            <a:ext cx="5716050" cy="41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5.7 Anmodningsvedtak i Stortinget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37525" cy="36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5378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5.8 Partienes velgeroppslutning, september 1981–februar 2017 (stortingsvalgresultater og gjennomsnitt av </a:t>
            </a:r>
            <a:r>
              <a:rPr lang="nb-NO" sz="1400" dirty="0" smtClean="0"/>
              <a:t>flere</a:t>
            </a:r>
            <a:r>
              <a:rPr lang="pl-PL" sz="1400" dirty="0" smtClean="0"/>
              <a:t> </a:t>
            </a:r>
            <a:r>
              <a:rPr lang="nb-NO" sz="1400" dirty="0" smtClean="0"/>
              <a:t>institutters </a:t>
            </a:r>
            <a:r>
              <a:rPr lang="nb-NO" sz="1400" dirty="0"/>
              <a:t>månedlige målinger, unntatt juli)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9950" y="-1190098"/>
            <a:ext cx="4711700" cy="89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43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5.3 Ulike aktørgruppers forvaltningskorporatisme (FK), forvaltningslobbyisme (FL) </a:t>
            </a:r>
            <a:r>
              <a:rPr lang="nb-NO" sz="1400" dirty="0" smtClean="0"/>
              <a:t>og</a:t>
            </a:r>
            <a:r>
              <a:rPr lang="pl-PL" sz="1400" dirty="0" smtClean="0"/>
              <a:t> </a:t>
            </a:r>
            <a:r>
              <a:rPr lang="nb-NO" sz="1400" dirty="0" smtClean="0"/>
              <a:t>parlamentslobbyisme </a:t>
            </a:r>
            <a:endParaRPr lang="pl-PL" sz="1400" dirty="0" smtClean="0"/>
          </a:p>
          <a:p>
            <a:r>
              <a:rPr lang="nb-NO" sz="1400" dirty="0" smtClean="0"/>
              <a:t>(</a:t>
            </a:r>
            <a:r>
              <a:rPr lang="nb-NO" sz="1400" dirty="0"/>
              <a:t>PL) i forbindelse med tre </a:t>
            </a:r>
            <a:r>
              <a:rPr lang="nb-NO" sz="1400" dirty="0" smtClean="0"/>
              <a:t>miljøpolitiske</a:t>
            </a:r>
            <a:r>
              <a:rPr lang="pl-PL" sz="1400" dirty="0" smtClean="0"/>
              <a:t> </a:t>
            </a:r>
            <a:r>
              <a:rPr lang="nb-NO" sz="1400" dirty="0" smtClean="0"/>
              <a:t>saker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877" y="-1079577"/>
            <a:ext cx="4419600" cy="84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0" y="76200"/>
            <a:ext cx="1447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371600" y="533400"/>
            <a:ext cx="6400800" cy="5638800"/>
          </a:xfrm>
        </p:spPr>
        <p:txBody>
          <a:bodyPr>
            <a:normAutofit/>
          </a:bodyPr>
          <a:lstStyle/>
          <a:p>
            <a:pPr algn="l"/>
            <a:r>
              <a:rPr lang="nb-NO" sz="1500" b="1" dirty="0"/>
              <a:t>Det </a:t>
            </a:r>
            <a:r>
              <a:rPr lang="nb-NO" sz="1500" b="1" i="1" dirty="0" err="1"/>
              <a:t>ny­plu­ra­lis­tis­ke</a:t>
            </a:r>
            <a:r>
              <a:rPr lang="nb-NO" sz="1500" b="1" i="1" dirty="0"/>
              <a:t> demokratiet</a:t>
            </a:r>
            <a:r>
              <a:rPr lang="nb-NO" sz="1500" b="1" dirty="0"/>
              <a:t> kjen­ne­teg­nes blant an­net av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en </a:t>
            </a:r>
            <a:r>
              <a:rPr lang="nb-NO" sz="1500" dirty="0"/>
              <a:t>po­li­tisk or­ga­ni­se­ring som ofte går på tvers av tra­di­sjo­nel­le sek­to­rer el­ler seg­men­ter,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et </a:t>
            </a:r>
            <a:r>
              <a:rPr lang="nb-NO" sz="1500" dirty="0"/>
              <a:t>stør­re mang­fold av or­ga­ni­ser­te in­ter­es­ser som i til­legg til el­ler i ste­det for å del­ta i for­hand­lin­ger med sik­te på å nå fram til for­plik­ten­de av­ta­ler (kor­po­ra­tis­me), også en­ga­sje­rer seg i mer ufor­mel­le og ufor­plik­ten­de for­søk på å på­vir­ke så vel for­valt­nin­gen som Stor­tin­get (lob­by­is­me),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en </a:t>
            </a:r>
            <a:r>
              <a:rPr lang="nb-NO" sz="1500" dirty="0"/>
              <a:t>for­valt­ning som i til­legg til å tref­fe be­slut­nin­ger på grunn­lag av skrev­ne lo­ver og reg­ler (klas­sisk by­rå­kra­ti), ba­se­rer sine ved­tak på for­mel­le og ufor­mel­le for­hand­lin­ger og kon­sul­ta­sjo­ner, for­søks­virk­som­het og forsk­nings- og ut­vik­lings­ar­beid,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et </a:t>
            </a:r>
            <a:r>
              <a:rPr lang="nb-NO" sz="1500" dirty="0"/>
              <a:t>mer be­tyd­nings­fullt Stor­ting som er ak­tivt og ufor­ut­sig­bart, som del­tar i fle­re fa­ser av be­slut­nings­pro­ses­sen, og som i til­legg til å tref­fe be­slut­nin­ger ved vo­te­ring, er pre­get av for­hand­lin­ger mel­lom par­ti­ene og kon­sul­ta­sjo­ner med or­ga­ni­ser­te in­ter­es­ser</a:t>
            </a:r>
            <a:r>
              <a:rPr lang="nb-NO" sz="15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1500" dirty="0"/>
          </a:p>
          <a:p>
            <a:pPr algn="l"/>
            <a:r>
              <a:rPr lang="nb-NO" sz="1500" b="1" dirty="0"/>
              <a:t>I et slik po­li­tisk sy­stem må de ak­tø­re­ne som øns­ker å på­vir­ke po­li­tik­ken,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le­gi­ti­me­re </a:t>
            </a:r>
            <a:r>
              <a:rPr lang="nb-NO" sz="1500" dirty="0"/>
              <a:t>sine in­ter­es­ser ved å vise at de også iva­re­tar mer </a:t>
            </a:r>
            <a:r>
              <a:rPr lang="nb-NO" sz="1500" i="1" dirty="0"/>
              <a:t>all­men­ne</a:t>
            </a:r>
            <a:r>
              <a:rPr lang="nb-NO" sz="1500" dirty="0"/>
              <a:t> hen­syn,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1500" dirty="0" smtClean="0"/>
              <a:t>slik </a:t>
            </a:r>
            <a:r>
              <a:rPr lang="nb-NO" sz="1500" dirty="0"/>
              <a:t>at de kan byg­ge </a:t>
            </a:r>
            <a:r>
              <a:rPr lang="nb-NO" sz="1500" i="1" dirty="0"/>
              <a:t>al­li­an­ser</a:t>
            </a:r>
            <a:r>
              <a:rPr lang="nb-NO" sz="1500" dirty="0"/>
              <a:t> med and­re ak­tø­rer og in­ter­es­se­grup­per.</a:t>
            </a:r>
          </a:p>
        </p:txBody>
      </p:sp>
    </p:spTree>
    <p:extLst>
      <p:ext uri="{BB962C8B-B14F-4D97-AF65-F5344CB8AC3E}">
        <p14:creationId xmlns:p14="http://schemas.microsoft.com/office/powerpoint/2010/main" val="34453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6000"/>
            <a:ext cx="960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5.9 Landsomfattende organisasjoners kontakt med ulike myndighetsorganer (</a:t>
            </a:r>
            <a:r>
              <a:rPr lang="nb-NO" sz="1400" dirty="0" smtClean="0"/>
              <a:t>prosent</a:t>
            </a:r>
            <a:r>
              <a:rPr lang="pl-PL" sz="1400" dirty="0" smtClean="0"/>
              <a:t> </a:t>
            </a:r>
            <a:r>
              <a:rPr lang="nb-NO" sz="1400" dirty="0" smtClean="0"/>
              <a:t>med </a:t>
            </a:r>
            <a:r>
              <a:rPr lang="nb-NO" sz="1400" dirty="0"/>
              <a:t>minst månedlig kontakt)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60126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43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5.4 Prosentandel av de organisasjonene som hadde kontakt med vedkommende</a:t>
            </a:r>
          </a:p>
          <a:p>
            <a:r>
              <a:rPr lang="nb-NO" sz="1400" dirty="0"/>
              <a:t>myndighet, som mente at kontakten hadde stor betydning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5980386" cy="1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5.10 Henvendelser til stortingsrepresentantene fra ulike typer interesseorganisasjoner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881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6.1 Arbeidsfordelingen mellom utvalgte fagkomiteer, før og etter </a:t>
            </a:r>
            <a:r>
              <a:rPr lang="nb-NO" sz="1400" dirty="0" smtClean="0"/>
              <a:t>komitéreformen</a:t>
            </a:r>
            <a:r>
              <a:rPr lang="pl-PL" sz="1400" dirty="0" smtClean="0"/>
              <a:t> </a:t>
            </a:r>
            <a:r>
              <a:rPr lang="nb-NO" sz="1400" dirty="0" smtClean="0"/>
              <a:t>i </a:t>
            </a:r>
            <a:r>
              <a:rPr lang="nb-NO" sz="1400" dirty="0"/>
              <a:t>1993*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0"/>
            <a:ext cx="5327292" cy="50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Tabell 6.2 Arbeidsfordelingen mellom utvalgte fagkomiteer, før og etter </a:t>
            </a:r>
            <a:r>
              <a:rPr lang="pl-PL" sz="1400" dirty="0" smtClean="0"/>
              <a:t>komitéreformene i </a:t>
            </a:r>
            <a:r>
              <a:rPr lang="pl-PL" sz="1400" dirty="0"/>
              <a:t>2005 og 2009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4931096" cy="588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6.1 Omtale av miljøforhold i komitéinnstillingene om utbygging av olje- og gassfelt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4691114" cy="492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43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6.3 Prosentandel av vedkommende komités medlemmer som mottok </a:t>
            </a:r>
            <a:r>
              <a:rPr lang="nb-NO" sz="1400" dirty="0" smtClean="0"/>
              <a:t>ukentlige</a:t>
            </a:r>
            <a:r>
              <a:rPr lang="pl-PL" sz="1400" dirty="0" smtClean="0"/>
              <a:t> </a:t>
            </a:r>
            <a:r>
              <a:rPr lang="nb-NO" sz="1400" dirty="0" smtClean="0"/>
              <a:t>henvendelser </a:t>
            </a:r>
            <a:r>
              <a:rPr lang="nb-NO" sz="1400" dirty="0"/>
              <a:t>fra </a:t>
            </a:r>
            <a:endParaRPr lang="pl-PL" sz="1400" dirty="0" smtClean="0"/>
          </a:p>
          <a:p>
            <a:r>
              <a:rPr lang="nb-NO" sz="1400" dirty="0" smtClean="0"/>
              <a:t>ulike </a:t>
            </a:r>
            <a:r>
              <a:rPr lang="nb-NO" sz="1400" dirty="0"/>
              <a:t>typer organisasjoner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5228962" cy="49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5378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6.4 Prosentandel av stortingsrepresentantene som ved konstitueringen etter </a:t>
            </a:r>
            <a:r>
              <a:rPr lang="nb-NO" sz="1400" dirty="0" smtClean="0"/>
              <a:t>valget</a:t>
            </a:r>
            <a:r>
              <a:rPr lang="pl-PL" sz="1400" dirty="0" smtClean="0"/>
              <a:t> </a:t>
            </a:r>
            <a:r>
              <a:rPr lang="nb-NO" sz="1400" dirty="0" smtClean="0"/>
              <a:t>i </a:t>
            </a:r>
            <a:r>
              <a:rPr lang="nb-NO" sz="1400" dirty="0"/>
              <a:t>vedkommende år ble valgt </a:t>
            </a:r>
            <a:endParaRPr lang="pl-PL" sz="1400" dirty="0" smtClean="0"/>
          </a:p>
          <a:p>
            <a:r>
              <a:rPr lang="nb-NO" sz="1400" dirty="0" smtClean="0"/>
              <a:t>inn </a:t>
            </a:r>
            <a:r>
              <a:rPr lang="nb-NO" sz="1400" dirty="0"/>
              <a:t>i samme komité som i foregående periode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39" y="76200"/>
            <a:ext cx="4947461" cy="58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6.5 Stortingskomiteenes og partigruppenes stabsressurser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0"/>
            <a:ext cx="6063478" cy="20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Figurer og tabeller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7215"/>
            <a:ext cx="4533884" cy="5390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54184"/>
            <a:ext cx="4433131" cy="47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2.1 Grunnleggende samfunnsprosesser og deres virkning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63" y="2362200"/>
            <a:ext cx="573967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943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2.2 Styringssystemer med ulik konsentrasjon av offentlig og privat makt. Pilene </a:t>
            </a:r>
            <a:r>
              <a:rPr lang="nb-NO" sz="1400" dirty="0" smtClean="0"/>
              <a:t>indikerer</a:t>
            </a:r>
            <a:r>
              <a:rPr lang="pl-PL" sz="1400" dirty="0" smtClean="0"/>
              <a:t> </a:t>
            </a:r>
            <a:r>
              <a:rPr lang="nb-NO" sz="1400" dirty="0" smtClean="0"/>
              <a:t>det </a:t>
            </a:r>
            <a:r>
              <a:rPr lang="nb-NO" sz="1400" dirty="0"/>
              <a:t>norske systemets utvikling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86606"/>
            <a:ext cx="5943600" cy="39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2.3 Statlige utvalg, styrer og råd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35069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Figur 2.4 Arbeidstakerorganisering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374296" cy="40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3023"/>
            <a:ext cx="830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Tabell 2.1 Regjeringer og regjeringstyper i Norge (regjeringstid i måneder)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838200"/>
            <a:ext cx="2743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60370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718</Words>
  <Application>Microsoft Office PowerPoint</Application>
  <PresentationFormat>Skjermfremvisning (4:3)</PresentationFormat>
  <Paragraphs>57</Paragraphs>
  <Slides>38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Verdana</vt:lpstr>
      <vt:lpstr>Office Theme</vt:lpstr>
      <vt:lpstr>Custom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Fagbokforlaget Vigmostad &amp; Bjørke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mateusz</dc:creator>
  <cp:lastModifiedBy>Glenn Jensen Mangerøy</cp:lastModifiedBy>
  <cp:revision>348</cp:revision>
  <dcterms:created xsi:type="dcterms:W3CDTF">2008-12-05T12:36:04Z</dcterms:created>
  <dcterms:modified xsi:type="dcterms:W3CDTF">2017-05-18T13:50:36Z</dcterms:modified>
</cp:coreProperties>
</file>